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9"/>
  </p:notesMasterIdLst>
  <p:handoutMasterIdLst>
    <p:handoutMasterId r:id="rId30"/>
  </p:handoutMasterIdLst>
  <p:sldIdLst>
    <p:sldId id="281" r:id="rId5"/>
    <p:sldId id="284" r:id="rId6"/>
    <p:sldId id="293" r:id="rId7"/>
    <p:sldId id="303" r:id="rId8"/>
    <p:sldId id="294" r:id="rId9"/>
    <p:sldId id="295" r:id="rId10"/>
    <p:sldId id="296" r:id="rId11"/>
    <p:sldId id="297" r:id="rId12"/>
    <p:sldId id="298" r:id="rId13"/>
    <p:sldId id="299" r:id="rId14"/>
    <p:sldId id="300" r:id="rId15"/>
    <p:sldId id="301" r:id="rId16"/>
    <p:sldId id="304" r:id="rId17"/>
    <p:sldId id="302" r:id="rId18"/>
    <p:sldId id="305" r:id="rId19"/>
    <p:sldId id="306" r:id="rId20"/>
    <p:sldId id="307" r:id="rId21"/>
    <p:sldId id="308" r:id="rId22"/>
    <p:sldId id="309" r:id="rId23"/>
    <p:sldId id="313" r:id="rId24"/>
    <p:sldId id="310" r:id="rId25"/>
    <p:sldId id="311" r:id="rId26"/>
    <p:sldId id="314" r:id="rId27"/>
    <p:sldId id="282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E9639D4-E3E2-4D34-9284-5A2195B3D0D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62" autoAdjust="0"/>
    <p:restoredTop sz="92412" autoAdjust="0"/>
  </p:normalViewPr>
  <p:slideViewPr>
    <p:cSldViewPr snapToGrid="0">
      <p:cViewPr>
        <p:scale>
          <a:sx n="75" d="100"/>
          <a:sy n="75" d="100"/>
        </p:scale>
        <p:origin x="324" y="18"/>
      </p:cViewPr>
      <p:guideLst/>
    </p:cSldViewPr>
  </p:slideViewPr>
  <p:outlineViewPr>
    <p:cViewPr>
      <p:scale>
        <a:sx n="33" d="100"/>
        <a:sy n="33" d="100"/>
      </p:scale>
      <p:origin x="0" y="-403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757"/>
    </p:cViewPr>
  </p:sorterViewPr>
  <p:notesViewPr>
    <p:cSldViewPr snapToGrid="0">
      <p:cViewPr>
        <p:scale>
          <a:sx n="1" d="2"/>
          <a:sy n="1" d="2"/>
        </p:scale>
        <p:origin x="3480" y="55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handoutMaster" Target="handoutMasters/handoutMaster1.xml"/><Relationship Id="rId35" Type="http://schemas.microsoft.com/office/2018/10/relationships/authors" Target="authors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976AB79-C677-3DB7-78CF-9305D586148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3AB137-CEA6-0244-F12B-1ECC21172D0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C994AA-C437-4EF4-8BEF-0B832D7FA420}" type="datetimeFigureOut">
              <a:rPr lang="en-US" smtClean="0"/>
              <a:t>2/22/2025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68EC96-C6CC-F2AF-D90F-143F4D20A07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F8EC8D-EF88-0275-F75C-A789924433B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757874-EF65-4B61-B062-40C932C8129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0278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4FE048-FAD0-D943-9A17-3C4CB7633182}" type="datetimeFigureOut">
              <a:rPr lang="en-US" smtClean="0"/>
              <a:t>2/22/2025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247812-3409-784D-BAE7-ABE53735D59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0300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F23A35-1FA6-84F9-C9C9-8EFD760A50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67CDB01-A300-500A-E9FF-5021D5B216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3B90371-6E13-9BA6-3274-E7DFC0AA83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DD689E-823E-FB48-22C9-BEE63C553E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2940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AA075C-99BB-9397-6F24-79EFAB7F55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6D3C1D0-E222-AB1C-C5DD-BC7AEB3907A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C54DA18-58C9-6A75-FFF6-6E81873960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B8ABAE-4CB1-4BF5-C004-D4BAE996F9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6774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2A8995-1B46-6BD4-CDC2-BDE969BC41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F208859-D705-46B3-2A95-4159E529238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BCB78AD-E05A-09CC-CCE3-A64E6EE331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E7CE75-79CE-AD5F-1C73-C730EEDF7B7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4591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CB7E45-D0AE-7167-073B-3C87F0C1AF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1C9BF87-AB22-7F60-9DEB-2DCBDE463BC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28C3237-990F-5B45-A27D-F5072F1DA6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B2F21A-2A5A-B4DC-3B23-7319F80B7BF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5750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6360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6511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7289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2022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4072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G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8448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Explanation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Filtering Products</a:t>
            </a:r>
            <a:r>
              <a:rPr lang="en-US" dirty="0"/>
              <a:t>: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We first calculate the number of reviews per product using </a:t>
            </a:r>
            <a:r>
              <a:rPr lang="en-US" dirty="0" err="1"/>
              <a:t>value_counts</a:t>
            </a:r>
            <a:r>
              <a:rPr lang="en-US" dirty="0"/>
              <a:t>() and then filter out products that have fewer than 5 reviews.</a:t>
            </a:r>
          </a:p>
          <a:p>
            <a:pPr>
              <a:buFont typeface="+mj-lt"/>
              <a:buAutoNum type="arabicPeriod"/>
            </a:pPr>
            <a:r>
              <a:rPr lang="en-US" b="1" dirty="0" err="1"/>
              <a:t>Downsampling</a:t>
            </a:r>
            <a:r>
              <a:rPr lang="en-US" dirty="0"/>
              <a:t>: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We then group by </a:t>
            </a:r>
            <a:r>
              <a:rPr lang="en-US" dirty="0" err="1"/>
              <a:t>asin</a:t>
            </a:r>
            <a:r>
              <a:rPr lang="en-US" dirty="0"/>
              <a:t> and use .sample(n=5, </a:t>
            </a:r>
            <a:r>
              <a:rPr lang="en-US" dirty="0" err="1"/>
              <a:t>random_state</a:t>
            </a:r>
            <a:r>
              <a:rPr lang="en-US" dirty="0"/>
              <a:t>=42) to randomly pick 5 reviews for each product.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Plotting</a:t>
            </a:r>
            <a:r>
              <a:rPr lang="en-US" dirty="0"/>
              <a:t>: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Finally, we recreate the bar plot to verify that each product in the balanced dataset now has exactly 5 reviews.</a:t>
            </a:r>
          </a:p>
          <a:p>
            <a:r>
              <a:rPr lang="en-US" dirty="0"/>
              <a:t>This approach ensures that your sentiment analysis dataset is balanced with 5 reviews per product.</a:t>
            </a:r>
          </a:p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6035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H" dirty="0"/>
              <a:t>Right side uses the balanced dataset and is definitely better for sentiment analysis </a:t>
            </a:r>
          </a:p>
          <a:p>
            <a:endParaRPr lang="en-PH" dirty="0"/>
          </a:p>
          <a:p>
            <a:r>
              <a:rPr lang="en-US" b="1" dirty="0"/>
              <a:t>More Even Distribution</a:t>
            </a:r>
            <a:r>
              <a:rPr lang="en-US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In the </a:t>
            </a:r>
            <a:r>
              <a:rPr lang="en-US" b="1" dirty="0"/>
              <a:t>left (unbalanced) plot</a:t>
            </a:r>
            <a:r>
              <a:rPr lang="en-US" dirty="0"/>
              <a:t>, some users have </a:t>
            </a:r>
            <a:r>
              <a:rPr lang="en-US" b="1" dirty="0"/>
              <a:t>200+ reviews</a:t>
            </a:r>
            <a:r>
              <a:rPr lang="en-US" dirty="0"/>
              <a:t>, while most have far fewer. This can introduce bias, where certain users’ opinions dominate the model.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b="1" dirty="0"/>
              <a:t>right (balanced) plot</a:t>
            </a:r>
            <a:r>
              <a:rPr lang="en-US" dirty="0"/>
              <a:t> ensures that no single user has an overwhelming number of reviews, making the dataset fairer.</a:t>
            </a:r>
          </a:p>
          <a:p>
            <a:r>
              <a:rPr lang="en-US" b="1" dirty="0"/>
              <a:t>Prevents Model Bias</a:t>
            </a:r>
            <a:r>
              <a:rPr lang="en-US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If a few users contribute most of the reviews, the sentiment model may overfit to their writing style and preferences.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 balanced dataset helps the model generalize better across different users.</a:t>
            </a:r>
          </a:p>
          <a:p>
            <a:r>
              <a:rPr lang="en-US" b="1" dirty="0"/>
              <a:t>Better Representation of General Users</a:t>
            </a:r>
            <a:r>
              <a:rPr lang="en-US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 right-side dataset ensures that reviews are not skewed by power users who leave many reviews. Instead, each user's sentiment contributes equally.</a:t>
            </a:r>
          </a:p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1686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58ECAF-6A9D-4B3C-AA4D-7589F57496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C4AC99C-C8E5-19B2-6E8A-B983D85777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934B259-A3EE-66BA-65E0-7259BD21D2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C3FF15-E442-74A5-D422-2EE65472CB5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3987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FC0746-1322-608F-C1B5-D870DE454D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CA963D6-3685-9529-BD9F-9B243BB0AC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9402C4F-63FB-E234-283B-F620B21CD0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3A8C8B-766E-1DD4-C24D-C6A2FEFBF93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5015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D1E18B-63CB-E525-FDF7-444140E330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0C9DF93-A9B0-B28A-9427-98BC5A3B4D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16DB6A5-5DA4-5105-A212-FE95B7B514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Why Remove Duplicate Reviews?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Avoid Overrepresentation of Certain Reviews</a:t>
            </a:r>
            <a:endParaRPr lang="en-US" dirty="0"/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If a single review is duplicated multiple times, it can </a:t>
            </a:r>
            <a:r>
              <a:rPr lang="en-US" b="1" dirty="0"/>
              <a:t>artificially skew sentiment analysis results</a:t>
            </a:r>
            <a:r>
              <a:rPr lang="en-US" dirty="0"/>
              <a:t> by making certain sentiments appear more common than they actually are.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Prevent Model Bias</a:t>
            </a:r>
            <a:endParaRPr lang="en-US" dirty="0"/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Machine learning models (especially sentiment classifiers) learn patterns from data.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Duplicate reviews could cause the model to give </a:t>
            </a:r>
            <a:r>
              <a:rPr lang="en-US" b="1" dirty="0"/>
              <a:t>extra weight</a:t>
            </a:r>
            <a:r>
              <a:rPr lang="en-US" dirty="0"/>
              <a:t> to repeated opinions, making it less generalizable.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Improve Dataset Quality</a:t>
            </a:r>
            <a:endParaRPr lang="en-US" dirty="0"/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A cleaner dataset ensures that </a:t>
            </a:r>
            <a:r>
              <a:rPr lang="en-US" b="1" dirty="0"/>
              <a:t>each review contributes uniquely</a:t>
            </a:r>
            <a:r>
              <a:rPr lang="en-US" dirty="0"/>
              <a:t>, leading to </a:t>
            </a:r>
            <a:r>
              <a:rPr lang="en-US" b="1" dirty="0"/>
              <a:t>more accurate sentiment predictions</a:t>
            </a:r>
            <a:r>
              <a:rPr lang="en-US" dirty="0"/>
              <a:t>.</a:t>
            </a:r>
          </a:p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299EA-FE74-DE48-5C57-AF6558D9DC1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8444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B15120-533E-A712-2619-7691E11A2B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1B67B0F-3DD9-5CAA-1A6E-B25331D8D02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1276981-98E5-9567-E2F9-026295B603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97EE41-DF00-70BB-D659-0C8ADC41FEB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7632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B77269-D07E-B964-A0C2-FF2E27C5C6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11A0BCB-8C44-C860-D082-7C36108E7D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83979CD-DFBF-B15E-E350-9B4D34B936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262FD6-F8B2-2649-63F9-9FBB15A4E4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5184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7A7F58C7-D277-8F14-F024-4B41D20D054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E8C189B-2E00-67DA-E342-3440F5EBB4C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286000"/>
            <a:ext cx="9144000" cy="2286000"/>
          </a:xfrm>
        </p:spPr>
        <p:txBody>
          <a:bodyPr anchor="ctr" anchorCtr="0">
            <a:no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4246750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563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Content Placeholder 10">
            <a:extLst>
              <a:ext uri="{FF2B5EF4-FFF2-40B4-BE49-F238E27FC236}">
                <a16:creationId xmlns:a16="http://schemas.microsoft.com/office/drawing/2014/main" id="{A524C1E0-92FE-D7D2-83A7-46D29A838874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38200" y="1790329"/>
            <a:ext cx="5134335" cy="4113054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27E0367-8E38-8905-DC9A-D0C376A591A7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219464" y="1790329"/>
            <a:ext cx="5134335" cy="4113054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3D847DE-29F2-8ABB-1718-34BED4F377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2/22/2025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039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0CEAFE70-86D3-8690-31CA-F9A1FBA494D0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613186" y="2107800"/>
            <a:ext cx="10965628" cy="3920196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2/22/2025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0992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76EE6F3F-63EB-5C0E-2307-3B7CBBA1C37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437" y="400485"/>
            <a:ext cx="9467127" cy="2527911"/>
          </a:xfrm>
        </p:spPr>
        <p:txBody>
          <a:bodyPr anchor="b">
            <a:noAutofit/>
          </a:bodyPr>
          <a:lstStyle>
            <a:lvl1pPr algn="ctr">
              <a:spcBef>
                <a:spcPts val="1000"/>
              </a:spcBef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12DA517-30B0-BC62-0422-F995FB9189E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62075" y="3738622"/>
            <a:ext cx="9467850" cy="2527911"/>
          </a:xfrm>
        </p:spPr>
        <p:txBody>
          <a:bodyPr>
            <a:normAutofit/>
          </a:bodyPr>
          <a:lstStyle>
            <a:lvl1pPr marL="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2pPr>
            <a:lvl3pPr marL="9144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3pPr>
            <a:lvl4pPr marL="13716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4pPr>
            <a:lvl5pPr marL="18288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1629670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62816" y="457200"/>
            <a:ext cx="4837176" cy="1993392"/>
          </a:xfr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6B8CBAD6-FC79-B2BB-0B67-26429A6D4C8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28882" y="0"/>
            <a:ext cx="6115050" cy="6858000"/>
          </a:xfrm>
          <a:prstGeom prst="parallelogram">
            <a:avLst/>
          </a:prstGeom>
          <a:ln>
            <a:noFill/>
          </a:ln>
        </p:spPr>
        <p:txBody>
          <a:bodyPr tIns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562818" y="2752344"/>
            <a:ext cx="4837174" cy="3136392"/>
          </a:xfrm>
        </p:spPr>
        <p:txBody>
          <a:bodyPr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1pPr>
            <a:lvl2pPr marL="4572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2pPr>
            <a:lvl3pPr marL="9144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3pPr>
            <a:lvl4pPr marL="13716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4pPr>
            <a:lvl5pPr marL="18288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34796A3-781D-5244-DAB8-2D6EE0AC3B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62817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43880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7600" y="762000"/>
            <a:ext cx="5066250" cy="2900680"/>
          </a:xfrm>
        </p:spPr>
        <p:txBody>
          <a:bodyPr anchor="b">
            <a:noAutofit/>
          </a:bodyPr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82836803-D9E6-3DF1-3B90-1E7E677CC7B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 flipH="1">
            <a:off x="6086167" y="-22225"/>
            <a:ext cx="6080760" cy="6902450"/>
          </a:xfrm>
          <a:prstGeom prst="parallelogram">
            <a:avLst/>
          </a:prstGeom>
          <a:ln>
            <a:noFill/>
          </a:ln>
        </p:spPr>
        <p:txBody>
          <a:bodyPr lIns="0" tIns="0">
            <a:normAutofit/>
          </a:bodyPr>
          <a:lstStyle>
            <a:lvl1pPr marL="0" indent="0" algn="l">
              <a:buNone/>
              <a:defRPr sz="2000"/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17600" y="4145280"/>
            <a:ext cx="5066250" cy="690880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200000" scaled="0"/>
            <a:tileRect/>
          </a:gradFill>
        </p:spPr>
        <p:txBody>
          <a:bodyPr anchor="ctr">
            <a:normAutofit/>
          </a:bodyPr>
          <a:lstStyle>
            <a:lvl1pPr marL="0" indent="0" algn="ctr">
              <a:buNone/>
              <a:defRPr sz="2400" cap="all" baseline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9241863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2425" y="466344"/>
            <a:ext cx="6241651" cy="1710354"/>
          </a:xfrm>
        </p:spPr>
        <p:txBody>
          <a:bodyPr bIns="0" anchor="ctr" anchorCtr="0">
            <a:no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11A5385-FB23-93A8-2B8F-9887244244D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287838" cy="685800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42426" y="2286000"/>
            <a:ext cx="6241650" cy="3474720"/>
          </a:xfrm>
        </p:spPr>
        <p:txBody>
          <a:bodyPr>
            <a:normAutofit/>
          </a:bodyPr>
          <a:lstStyle>
            <a:lvl1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1pPr>
            <a:lvl2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2pPr>
            <a:lvl3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3pPr>
            <a:lvl4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4pPr>
            <a:lvl5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0E25A87-9155-9E07-878F-CEC0B137C2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291586" y="6303963"/>
            <a:ext cx="4287186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78947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43000"/>
            <a:ext cx="9144000" cy="2286000"/>
          </a:xfrm>
        </p:spPr>
        <p:txBody>
          <a:bodyPr anchor="b">
            <a:noAutofit/>
          </a:bodyPr>
          <a:lstStyle>
            <a:lvl1pPr algn="ctr"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835198"/>
            <a:ext cx="9144000" cy="683219"/>
          </a:xfrm>
          <a:gradFill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</a:gradFill>
        </p:spPr>
        <p:txBody>
          <a:bodyPr anchor="ctr">
            <a:normAutofit/>
          </a:bodyPr>
          <a:lstStyle>
            <a:lvl1pPr marL="0" indent="0" algn="ctr">
              <a:buNone/>
              <a:defRPr sz="2400" cap="all" spc="3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5637277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9577E27-B60E-C6DD-BAAF-5CCC3D59E5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880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Content Placeholder 10">
            <a:extLst>
              <a:ext uri="{FF2B5EF4-FFF2-40B4-BE49-F238E27FC236}">
                <a16:creationId xmlns:a16="http://schemas.microsoft.com/office/drawing/2014/main" id="{964CA031-27E0-D0AA-1451-A904CCF234F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199" y="2024781"/>
            <a:ext cx="5212079" cy="4137189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81FE0D7D-86B7-CCD2-A7A1-70E95846B54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59795" y="2024780"/>
            <a:ext cx="4894006" cy="4137189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2/22/2025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2907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880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D2DE411-9D7C-15AE-0B59-F26B2BF8C52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200" y="2024781"/>
            <a:ext cx="2878394" cy="4137189"/>
          </a:xfrm>
        </p:spPr>
        <p:txBody>
          <a:bodyPr>
            <a:normAutofit/>
          </a:bodyPr>
          <a:lstStyle>
            <a:lvl1pPr marL="3429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rabicPeriod"/>
              <a:defRPr sz="1800">
                <a:latin typeface="+mn-lt"/>
              </a:defRPr>
            </a:lvl1pPr>
            <a:lvl2pPr marL="8001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lphaLcPeriod"/>
              <a:defRPr sz="1800">
                <a:latin typeface="+mn-lt"/>
              </a:defRPr>
            </a:lvl2pPr>
            <a:lvl3pPr marL="12573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rabicParenR"/>
              <a:defRPr sz="1800">
                <a:latin typeface="+mn-lt"/>
              </a:defRPr>
            </a:lvl3pPr>
            <a:lvl4pPr marL="17145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lphaLcParenR"/>
              <a:defRPr sz="1800">
                <a:latin typeface="+mn-lt"/>
              </a:defRPr>
            </a:lvl4pPr>
            <a:lvl5pPr marL="2057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Content Placeholder 10">
            <a:extLst>
              <a:ext uri="{FF2B5EF4-FFF2-40B4-BE49-F238E27FC236}">
                <a16:creationId xmlns:a16="http://schemas.microsoft.com/office/drawing/2014/main" id="{60FEDE7C-502F-ECFE-4136-E99206849C2A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59795" y="2024780"/>
            <a:ext cx="4894006" cy="4137189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2/22/2025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8526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pict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48056"/>
            <a:ext cx="6172200" cy="1581912"/>
          </a:xfrm>
        </p:spPr>
        <p:txBody>
          <a:bodyPr anchor="b" anchorCtr="0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10">
            <a:extLst>
              <a:ext uri="{FF2B5EF4-FFF2-40B4-BE49-F238E27FC236}">
                <a16:creationId xmlns:a16="http://schemas.microsoft.com/office/drawing/2014/main" id="{5F30E2A0-23EF-51B1-8ABD-00429EEA064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38200" y="2257063"/>
            <a:ext cx="4894006" cy="3904906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F15552F-C66B-341F-2D37-0389710BA5E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500938" y="-22225"/>
            <a:ext cx="4714875" cy="688022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D8DCC6D-8B88-7BE0-7240-F743AE09EC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93814" y="6303963"/>
            <a:ext cx="4287186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54381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563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Content Placeholder 10">
            <a:extLst>
              <a:ext uri="{FF2B5EF4-FFF2-40B4-BE49-F238E27FC236}">
                <a16:creationId xmlns:a16="http://schemas.microsoft.com/office/drawing/2014/main" id="{9C3ED3BF-FF6B-07FA-72C4-F6102A8558AF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96074" y="2106591"/>
            <a:ext cx="2067045" cy="3633787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6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2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423FEB60-8FB5-7F10-EDD7-8AB4B3139EF6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3483980" y="2106591"/>
            <a:ext cx="7869820" cy="4016713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2/22/2025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150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FD97564-C310-6E8C-8689-CE18881B4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AD99FA-26D9-873B-BE7F-26FEC5C233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19819E-0266-97DD-DFD1-BAAA06AE32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6D8061D-18C3-4F4F-85EF-561633F58754}" type="datetimeFigureOut">
              <a:rPr lang="en-US" smtClean="0"/>
              <a:t>2/22/2025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FD19C9-01CE-9E2A-CDA5-C15940F055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801085-7B28-048D-E3D3-9C3614268D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BD12358-51D2-46B3-9BDE-DF29528B945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934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60" r:id="rId2"/>
    <p:sldLayoutId id="2147483659" r:id="rId3"/>
    <p:sldLayoutId id="2147483650" r:id="rId4"/>
    <p:sldLayoutId id="2147483649" r:id="rId5"/>
    <p:sldLayoutId id="2147483662" r:id="rId6"/>
    <p:sldLayoutId id="2147483663" r:id="rId7"/>
    <p:sldLayoutId id="2147483652" r:id="rId8"/>
    <p:sldLayoutId id="2147483666" r:id="rId9"/>
    <p:sldLayoutId id="2147483664" r:id="rId10"/>
    <p:sldLayoutId id="2147483665" r:id="rId11"/>
    <p:sldLayoutId id="214748366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 cap="all" spc="3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7" descr="abstract image">
            <a:extLst>
              <a:ext uri="{FF2B5EF4-FFF2-40B4-BE49-F238E27FC236}">
                <a16:creationId xmlns:a16="http://schemas.microsoft.com/office/drawing/2014/main" id="{782ED2F6-AFB3-9199-3999-2B5E4BAF242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alphaModFix amt="5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F20A922B-22EC-7FD8-FA8C-2FFAC558BD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86000"/>
            <a:ext cx="9144000" cy="2286000"/>
          </a:xfrm>
        </p:spPr>
        <p:txBody>
          <a:bodyPr/>
          <a:lstStyle/>
          <a:p>
            <a:pPr algn="r"/>
            <a:r>
              <a:rPr lang="en-US" dirty="0"/>
              <a:t>Project Phase 1</a:t>
            </a:r>
            <a:br>
              <a:rPr lang="en-US" dirty="0"/>
            </a:br>
            <a:r>
              <a:rPr lang="en-US" sz="2800" dirty="0"/>
              <a:t>- by team beta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92647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D29676-7943-FA1F-4DE5-49FB98A37C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6B6E01D-7CAA-444E-42F9-5242A0789E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r"/>
            <a:r>
              <a:rPr lang="en-US" sz="2400" dirty="0"/>
              <a:t>BASIC PRE-PROCESSING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FEB66B-0A79-A211-E674-F67112A402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3322" y="680785"/>
            <a:ext cx="6965355" cy="4526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021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F93E21-1D52-B5ED-2123-930FFFBC43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C4DEEE3B-A5B5-BE6D-8098-8922E2CFA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r"/>
            <a:r>
              <a:rPr lang="en-US" sz="2400" dirty="0"/>
              <a:t>BASIC PRE-PROCESSING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934382-8179-5587-48A5-652854D3FD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05" y="743917"/>
            <a:ext cx="11785590" cy="5080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616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7896C8-779A-51C3-C96F-260EA340B2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739DCDB3-FB2E-F491-480B-65A0292B73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r"/>
            <a:r>
              <a:rPr lang="en-US" sz="2400" dirty="0"/>
              <a:t>BASIC PRE-PROCESSING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AEE33C5-AE18-4C67-9816-C863263E75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595" y="244755"/>
            <a:ext cx="6868619" cy="169465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D2005E9-BD79-6B05-B5DD-446D5CB884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595" y="2147076"/>
            <a:ext cx="9345329" cy="3524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5175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1D09CB-EE3A-26C9-7F71-ADFB15B6EA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Placeholder 15" descr="A sphere with lines and dots&#10;&#10;AI-generated content may be incorrect.">
            <a:extLst>
              <a:ext uri="{FF2B5EF4-FFF2-40B4-BE49-F238E27FC236}">
                <a16:creationId xmlns:a16="http://schemas.microsoft.com/office/drawing/2014/main" id="{615A1C45-7594-B09C-C65C-AB5E4DEE284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7" r="5417"/>
          <a:stretch>
            <a:fillRect/>
          </a:stretch>
        </p:blipFill>
        <p:spPr/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31BD2B0-79C7-4BE7-8FDD-1040FDC7FDA0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6743700" y="645557"/>
            <a:ext cx="4114800" cy="51706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NG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We cleaned the text by removing special characters, extra spaces, and punctuation in </a:t>
            </a:r>
            <a:r>
              <a:rPr kumimoji="0" lang="en-US" altLang="en-NG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preprocessing</a:t>
            </a:r>
            <a:r>
              <a:rPr kumimoji="0" lang="en-NG" altLang="en-NG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. All text was converted to </a:t>
            </a:r>
            <a:r>
              <a:rPr kumimoji="0" lang="en-NG" altLang="en-NG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lowercase</a:t>
            </a:r>
            <a:r>
              <a:rPr kumimoji="0" lang="en-NG" altLang="en-NG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for consistency</a:t>
            </a:r>
            <a:r>
              <a:rPr kumimoji="0" lang="en-US" altLang="en-NG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and </a:t>
            </a:r>
            <a:r>
              <a:rPr kumimoji="0" lang="en-NG" altLang="en-NG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then </a:t>
            </a:r>
            <a:r>
              <a:rPr kumimoji="0" lang="en-NG" altLang="en-NG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tokenized</a:t>
            </a:r>
            <a:r>
              <a:rPr kumimoji="0" lang="en-NG" altLang="en-NG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into individual words using </a:t>
            </a:r>
            <a:r>
              <a:rPr kumimoji="0" lang="en-NG" altLang="en-NG" sz="2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word_tokenize</a:t>
            </a:r>
            <a:r>
              <a:rPr kumimoji="0" lang="en-NG" altLang="en-NG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(). </a:t>
            </a:r>
            <a:r>
              <a:rPr kumimoji="0" lang="en-NG" altLang="en-NG" sz="22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Stopwords</a:t>
            </a:r>
            <a:r>
              <a:rPr kumimoji="0" lang="en-NG" altLang="en-NG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like </a:t>
            </a:r>
            <a:r>
              <a:rPr kumimoji="0" lang="en-NG" altLang="en-NG" sz="22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the, is, and</a:t>
            </a:r>
            <a:r>
              <a:rPr kumimoji="0" lang="en-NG" altLang="en-NG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were removed, and words were standardized using </a:t>
            </a:r>
            <a:r>
              <a:rPr kumimoji="0" lang="en-NG" altLang="en-NG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stemming and lemmatization</a:t>
            </a:r>
            <a:r>
              <a:rPr kumimoji="0" lang="en-NG" altLang="en-NG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. Finally, we handled </a:t>
            </a:r>
            <a:r>
              <a:rPr kumimoji="0" lang="en-NG" altLang="en-NG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missing values</a:t>
            </a:r>
            <a:r>
              <a:rPr kumimoji="0" lang="en-NG" altLang="en-NG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by removing or replacing incomplete reviews. These steps ensured a clean dataset for accurate sentiment analysis. </a:t>
            </a:r>
          </a:p>
        </p:txBody>
      </p:sp>
    </p:spTree>
    <p:extLst>
      <p:ext uri="{BB962C8B-B14F-4D97-AF65-F5344CB8AC3E}">
        <p14:creationId xmlns:p14="http://schemas.microsoft.com/office/powerpoint/2010/main" val="27761724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8396D6-23C1-BC24-310A-93429AD0C3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B73E24C-320D-DFEE-AE1C-E592E5D7F6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r"/>
            <a:r>
              <a:rPr lang="en-US" sz="2400" dirty="0"/>
              <a:t>BASIC PRE-PROCESSING</a:t>
            </a:r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A445ECF-AA10-78E7-AF29-F05F1BFD3A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1460"/>
            <a:ext cx="12092940" cy="6118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6475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F2296E-D9E2-AC7D-2786-70E0354A55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1721DB1B-5468-A402-C63E-0786C0D8C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r"/>
            <a:r>
              <a:rPr lang="en-US" sz="2400" dirty="0"/>
              <a:t>BASIC PRE-PROCESSING</a:t>
            </a:r>
          </a:p>
        </p:txBody>
      </p:sp>
      <p:pic>
        <p:nvPicPr>
          <p:cNvPr id="4" name="Picture 3" descr="A close-up of a computer screen&#10;&#10;AI-generated content may be incorrect.">
            <a:extLst>
              <a:ext uri="{FF2B5EF4-FFF2-40B4-BE49-F238E27FC236}">
                <a16:creationId xmlns:a16="http://schemas.microsoft.com/office/drawing/2014/main" id="{410B3578-9A37-4AEF-77A4-E1AFD421EB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" y="0"/>
            <a:ext cx="12131040" cy="6303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2942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21A523-4F7C-B083-BFDF-60F2799E2B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D3843576-249A-B389-A9B3-7E5F1B7802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r"/>
            <a:r>
              <a:rPr lang="en-US" sz="2400" dirty="0"/>
              <a:t>BASIC PRE-PROCESSING</a:t>
            </a:r>
          </a:p>
        </p:txBody>
      </p:sp>
      <p:pic>
        <p:nvPicPr>
          <p:cNvPr id="4" name="Picture 3" descr="A close-up of a computer code&#10;&#10;AI-generated content may be incorrect.">
            <a:extLst>
              <a:ext uri="{FF2B5EF4-FFF2-40B4-BE49-F238E27FC236}">
                <a16:creationId xmlns:a16="http://schemas.microsoft.com/office/drawing/2014/main" id="{0752291B-DE0B-400E-DFB8-0857C6334F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303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1683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3CD84D-1205-A5C0-C68B-BC33EB7E0D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B6757D1-4507-9124-3372-C0C31D4A8D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r"/>
            <a:r>
              <a:rPr lang="en-US" sz="2400" dirty="0"/>
              <a:t>BASIC PRE-PROCESSING</a:t>
            </a: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375F078-4597-2288-378C-E61A3BE17D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" y="99060"/>
            <a:ext cx="12138660" cy="6204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3479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DCEE79-36A6-F337-9BEC-6BA107946E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14" descr="A group of people sitting around a table">
            <a:extLst>
              <a:ext uri="{FF2B5EF4-FFF2-40B4-BE49-F238E27FC236}">
                <a16:creationId xmlns:a16="http://schemas.microsoft.com/office/drawing/2014/main" id="{5A52513D-FC0A-294B-2006-24508B63163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r="2"/>
          <a:stretch/>
        </p:blipFill>
        <p:spPr>
          <a:xfrm>
            <a:off x="-28882" y="0"/>
            <a:ext cx="6115050" cy="6858000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13A7B3D-4FDD-8857-E3DB-895273A9AAB7}"/>
              </a:ext>
            </a:extLst>
          </p:cNvPr>
          <p:cNvSpPr txBox="1"/>
          <p:nvPr/>
        </p:nvSpPr>
        <p:spPr>
          <a:xfrm>
            <a:off x="5875020" y="1182231"/>
            <a:ext cx="611124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>
                <a:latin typeface="+mj-lt"/>
              </a:rPr>
              <a:t>We visualized </a:t>
            </a:r>
            <a:r>
              <a:rPr lang="en-US" sz="2200" b="1" dirty="0">
                <a:latin typeface="+mj-lt"/>
              </a:rPr>
              <a:t>review distributions</a:t>
            </a:r>
            <a:r>
              <a:rPr lang="en-US" sz="2200" dirty="0">
                <a:latin typeface="+mj-lt"/>
              </a:rPr>
              <a:t> to analyze how reviews vary across different products and categories, helping identify trends in customer feedback. By plotting </a:t>
            </a:r>
            <a:r>
              <a:rPr lang="en-US" sz="2200" b="1" dirty="0">
                <a:latin typeface="+mj-lt"/>
              </a:rPr>
              <a:t>sentiment categories</a:t>
            </a:r>
            <a:r>
              <a:rPr lang="en-US" sz="2200" dirty="0">
                <a:latin typeface="+mj-lt"/>
              </a:rPr>
              <a:t>, we observed the proportion of positive, neutral, and negative reviews, providing insights into overall customer sentiment. Additionally, we examined </a:t>
            </a:r>
            <a:r>
              <a:rPr lang="en-US" sz="2200" b="1" dirty="0">
                <a:latin typeface="+mj-lt"/>
              </a:rPr>
              <a:t>review length distributions</a:t>
            </a:r>
            <a:r>
              <a:rPr lang="en-US" sz="2200" dirty="0">
                <a:latin typeface="+mj-lt"/>
              </a:rPr>
              <a:t> and outliers to understand variations in textual data. These visualizations helped us interpret patterns in the dataset, detect anomalies, and refine our sentiment analysis approach..</a:t>
            </a:r>
            <a:endParaRPr lang="en-NG" sz="2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602921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Content Placeholder 20" descr="A computer screen shot of a code&#10;&#10;AI-generated content may be incorrect.">
            <a:extLst>
              <a:ext uri="{FF2B5EF4-FFF2-40B4-BE49-F238E27FC236}">
                <a16:creationId xmlns:a16="http://schemas.microsoft.com/office/drawing/2014/main" id="{044D7E61-B666-4D58-F73D-003DB6A49493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" y="449580"/>
            <a:ext cx="5850255" cy="4739640"/>
          </a:xfrm>
        </p:spPr>
      </p:pic>
      <p:pic>
        <p:nvPicPr>
          <p:cNvPr id="23" name="Content Placeholder 22" descr="A graph of a bar chart&#10;&#10;AI-generated content may be incorrect.">
            <a:extLst>
              <a:ext uri="{FF2B5EF4-FFF2-40B4-BE49-F238E27FC236}">
                <a16:creationId xmlns:a16="http://schemas.microsoft.com/office/drawing/2014/main" id="{B9ADD3C9-367B-B45F-955A-0FC03A82A15B}"/>
              </a:ext>
            </a:extLst>
          </p:cNvPr>
          <p:cNvPicPr>
            <a:picLocks noGrp="1" noChangeAspect="1"/>
          </p:cNvPicPr>
          <p:nvPr>
            <p:ph sz="quarter" idx="16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2175" y="449580"/>
            <a:ext cx="6326505" cy="5379720"/>
          </a:xfrm>
        </p:spPr>
      </p:pic>
    </p:spTree>
    <p:extLst>
      <p:ext uri="{BB962C8B-B14F-4D97-AF65-F5344CB8AC3E}">
        <p14:creationId xmlns:p14="http://schemas.microsoft.com/office/powerpoint/2010/main" val="10549993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975C36-617B-795C-5A2B-325EA34F16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AD706-11EF-C258-EBD5-C4EEFEAAC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2816" y="457200"/>
            <a:ext cx="4837176" cy="1993392"/>
          </a:xfrm>
          <a:noFill/>
        </p:spPr>
        <p:txBody>
          <a:bodyPr anchor="b">
            <a:noAutofit/>
          </a:bodyPr>
          <a:lstStyle/>
          <a:p>
            <a:r>
              <a:rPr lang="en-US" dirty="0"/>
              <a:t>AGENDA</a:t>
            </a:r>
          </a:p>
        </p:txBody>
      </p:sp>
      <p:pic>
        <p:nvPicPr>
          <p:cNvPr id="15" name="Picture Placeholder 14" descr="A group of people sitting around a table">
            <a:extLst>
              <a:ext uri="{FF2B5EF4-FFF2-40B4-BE49-F238E27FC236}">
                <a16:creationId xmlns:a16="http://schemas.microsoft.com/office/drawing/2014/main" id="{E4DF753A-3575-A0D9-5135-8A94308DC03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r="2"/>
          <a:stretch/>
        </p:blipFill>
        <p:spPr>
          <a:xfrm>
            <a:off x="-28882" y="0"/>
            <a:ext cx="6115050" cy="6858000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2EC4A8-49EE-CF82-CFDC-BA9308ED0D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62818" y="2752344"/>
            <a:ext cx="4837174" cy="3136392"/>
          </a:xfrm>
          <a:noFill/>
        </p:spPr>
        <p:txBody>
          <a:bodyPr anchor="t">
            <a:normAutofit/>
          </a:bodyPr>
          <a:lstStyle/>
          <a:p>
            <a:r>
              <a:rPr lang="en-US" dirty="0"/>
              <a:t>INTRODUCTION</a:t>
            </a:r>
          </a:p>
          <a:p>
            <a:r>
              <a:rPr lang="en-US" dirty="0"/>
              <a:t>Data exploration</a:t>
            </a:r>
          </a:p>
          <a:p>
            <a:r>
              <a:rPr lang="en-US" dirty="0"/>
              <a:t>Pre-processing</a:t>
            </a:r>
          </a:p>
          <a:p>
            <a:r>
              <a:rPr lang="en-US" dirty="0"/>
              <a:t>Visualization</a:t>
            </a:r>
          </a:p>
          <a:p>
            <a:r>
              <a:rPr lang="en-US" dirty="0"/>
              <a:t>pipeline</a:t>
            </a:r>
          </a:p>
        </p:txBody>
      </p:sp>
    </p:spTree>
    <p:extLst>
      <p:ext uri="{BB962C8B-B14F-4D97-AF65-F5344CB8AC3E}">
        <p14:creationId xmlns:p14="http://schemas.microsoft.com/office/powerpoint/2010/main" val="16720179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75F370-4D0D-7C5C-C9BD-BE3699B7A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1"/>
            <a:ext cx="10515600" cy="830580"/>
          </a:xfrm>
        </p:spPr>
        <p:txBody>
          <a:bodyPr/>
          <a:lstStyle/>
          <a:p>
            <a:r>
              <a:rPr lang="en-US" dirty="0"/>
              <a:t>result</a:t>
            </a:r>
            <a:endParaRPr lang="en-NG" dirty="0"/>
          </a:p>
        </p:txBody>
      </p:sp>
      <p:pic>
        <p:nvPicPr>
          <p:cNvPr id="8" name="Content Placeholder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8980B5A-0B77-B78A-6786-9C245098F28C}"/>
              </a:ext>
            </a:extLst>
          </p:cNvPr>
          <p:cNvPicPr>
            <a:picLocks noGrp="1" noChangeAspect="1"/>
          </p:cNvPicPr>
          <p:nvPr>
            <p:ph sz="quarter" idx="16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196341"/>
            <a:ext cx="5945505" cy="4983479"/>
          </a:xfr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0A7DF8EF-375E-BA2B-3902-02EB05E083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321" y="1557837"/>
            <a:ext cx="6118443" cy="4260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4530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1EDF3-07EF-8AFC-1853-C7353A39D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1"/>
            <a:ext cx="10515600" cy="815340"/>
          </a:xfrm>
        </p:spPr>
        <p:txBody>
          <a:bodyPr/>
          <a:lstStyle/>
          <a:p>
            <a:r>
              <a:rPr lang="en-US" dirty="0"/>
              <a:t>Sentiment Lexicons</a:t>
            </a:r>
            <a:endParaRPr lang="en-NG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49F996-3249-0EA0-4A3B-3CC01EAC1F4E}"/>
              </a:ext>
            </a:extLst>
          </p:cNvPr>
          <p:cNvSpPr txBox="1"/>
          <p:nvPr/>
        </p:nvSpPr>
        <p:spPr>
          <a:xfrm>
            <a:off x="508000" y="1447443"/>
            <a:ext cx="11480800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200" b="1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VADER &amp; </a:t>
            </a:r>
            <a:r>
              <a:rPr lang="en-US" sz="2200" b="1" i="0" dirty="0" err="1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TextBlob</a:t>
            </a:r>
            <a:r>
              <a:rPr lang="en-US" sz="2200" b="1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sz="2200" b="0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were chosen for sentiment analysis due to: </a:t>
            </a:r>
          </a:p>
          <a:p>
            <a:pPr algn="l"/>
            <a:endParaRPr lang="en-US" sz="2200" b="0" i="0" dirty="0">
              <a:solidFill>
                <a:srgbClr val="1F1F1F"/>
              </a:solidFill>
              <a:effectLst/>
              <a:latin typeface="Roboto" panose="02000000000000000000" pitchFamily="2" charset="0"/>
            </a:endParaRPr>
          </a:p>
          <a:p>
            <a:pPr algn="l"/>
            <a:r>
              <a:rPr lang="en-US" sz="2200" b="1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VADER’s strengths: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200" b="0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Built for short, informal reviews (handles slang, emojis, abbreviations).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200" b="0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Uses context-aware rules (negations, intensifiers) for precise intensity scores.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200" b="0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Performs better after outlier removal (cleaned data focuses on concise text).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200" b="0" i="0" dirty="0">
              <a:solidFill>
                <a:srgbClr val="1F1F1F"/>
              </a:solidFill>
              <a:effectLst/>
              <a:latin typeface="Roboto" panose="02000000000000000000" pitchFamily="2" charset="0"/>
            </a:endParaRPr>
          </a:p>
          <a:p>
            <a:pPr algn="l"/>
            <a:r>
              <a:rPr lang="en-US" sz="2200" b="1" i="0" dirty="0" err="1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TextBlob’s</a:t>
            </a:r>
            <a:r>
              <a:rPr lang="en-US" sz="2200" b="1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 advantages: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200" b="0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Simple integration and polarity/subjectivity scores to filter objective reviews.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200" b="0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Complements VADER for broader sentiment insights without added complexity. </a:t>
            </a:r>
          </a:p>
          <a:p>
            <a:pPr algn="l"/>
            <a:endParaRPr lang="en-US" sz="2200" b="0" i="0" dirty="0">
              <a:solidFill>
                <a:srgbClr val="1F1F1F"/>
              </a:solidFill>
              <a:effectLst/>
              <a:latin typeface="Roboto" panose="02000000000000000000" pitchFamily="2" charset="0"/>
            </a:endParaRPr>
          </a:p>
          <a:p>
            <a:pPr algn="l"/>
            <a:r>
              <a:rPr lang="en-US" sz="2200" b="1" i="0" dirty="0" err="1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SentiWordNet</a:t>
            </a:r>
            <a:r>
              <a:rPr lang="en-US" sz="2200" b="1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 was excluded because</a:t>
            </a:r>
            <a:r>
              <a:rPr lang="en-US" sz="2200" b="0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: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200" b="0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Relies on WordNet </a:t>
            </a:r>
            <a:r>
              <a:rPr lang="en-US" sz="2200" b="0" i="0" dirty="0" err="1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synsets</a:t>
            </a:r>
            <a:r>
              <a:rPr lang="en-US" sz="2200" b="0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, unsuitable for informal language.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200" b="0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Lacks context sensitivity for slang/emojis. </a:t>
            </a:r>
          </a:p>
        </p:txBody>
      </p:sp>
    </p:spTree>
    <p:extLst>
      <p:ext uri="{BB962C8B-B14F-4D97-AF65-F5344CB8AC3E}">
        <p14:creationId xmlns:p14="http://schemas.microsoft.com/office/powerpoint/2010/main" val="10457027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E33E67F6-B016-7796-9ECE-E2E591A7AE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0459415"/>
              </p:ext>
            </p:extLst>
          </p:nvPr>
        </p:nvGraphicFramePr>
        <p:xfrm>
          <a:off x="182880" y="457200"/>
          <a:ext cx="11658599" cy="5882641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457325">
                  <a:extLst>
                    <a:ext uri="{9D8B030D-6E8A-4147-A177-3AD203B41FA5}">
                      <a16:colId xmlns:a16="http://schemas.microsoft.com/office/drawing/2014/main" val="2287422388"/>
                    </a:ext>
                  </a:extLst>
                </a:gridCol>
                <a:gridCol w="1457325">
                  <a:extLst>
                    <a:ext uri="{9D8B030D-6E8A-4147-A177-3AD203B41FA5}">
                      <a16:colId xmlns:a16="http://schemas.microsoft.com/office/drawing/2014/main" val="125997269"/>
                    </a:ext>
                  </a:extLst>
                </a:gridCol>
                <a:gridCol w="1725058">
                  <a:extLst>
                    <a:ext uri="{9D8B030D-6E8A-4147-A177-3AD203B41FA5}">
                      <a16:colId xmlns:a16="http://schemas.microsoft.com/office/drawing/2014/main" val="3548586527"/>
                    </a:ext>
                  </a:extLst>
                </a:gridCol>
                <a:gridCol w="1189591">
                  <a:extLst>
                    <a:ext uri="{9D8B030D-6E8A-4147-A177-3AD203B41FA5}">
                      <a16:colId xmlns:a16="http://schemas.microsoft.com/office/drawing/2014/main" val="342528520"/>
                    </a:ext>
                  </a:extLst>
                </a:gridCol>
                <a:gridCol w="1457325">
                  <a:extLst>
                    <a:ext uri="{9D8B030D-6E8A-4147-A177-3AD203B41FA5}">
                      <a16:colId xmlns:a16="http://schemas.microsoft.com/office/drawing/2014/main" val="1071464755"/>
                    </a:ext>
                  </a:extLst>
                </a:gridCol>
                <a:gridCol w="1457325">
                  <a:extLst>
                    <a:ext uri="{9D8B030D-6E8A-4147-A177-3AD203B41FA5}">
                      <a16:colId xmlns:a16="http://schemas.microsoft.com/office/drawing/2014/main" val="1308072849"/>
                    </a:ext>
                  </a:extLst>
                </a:gridCol>
                <a:gridCol w="1457325">
                  <a:extLst>
                    <a:ext uri="{9D8B030D-6E8A-4147-A177-3AD203B41FA5}">
                      <a16:colId xmlns:a16="http://schemas.microsoft.com/office/drawing/2014/main" val="2377848337"/>
                    </a:ext>
                  </a:extLst>
                </a:gridCol>
                <a:gridCol w="1457325">
                  <a:extLst>
                    <a:ext uri="{9D8B030D-6E8A-4147-A177-3AD203B41FA5}">
                      <a16:colId xmlns:a16="http://schemas.microsoft.com/office/drawing/2014/main" val="454925693"/>
                    </a:ext>
                  </a:extLst>
                </a:gridCol>
              </a:tblGrid>
              <a:tr h="1148751">
                <a:tc>
                  <a:txBody>
                    <a:bodyPr/>
                    <a:lstStyle/>
                    <a:p>
                      <a:r>
                        <a:rPr lang="en-US" dirty="0"/>
                        <a:t>Metric</a:t>
                      </a:r>
                      <a:endParaRPr lang="en-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VADER (Lexicon-Based)</a:t>
                      </a:r>
                      <a:endParaRPr lang="en-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TextBlob</a:t>
                      </a:r>
                      <a:r>
                        <a:rPr lang="en-US" dirty="0"/>
                        <a:t> (Lexicon-Based)</a:t>
                      </a:r>
                      <a:endParaRPr lang="en-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Example (Row 0)</a:t>
                      </a:r>
                      <a:endParaRPr lang="en-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Example (Row 1)</a:t>
                      </a:r>
                      <a:endParaRPr lang="en-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Example (Row 2)</a:t>
                      </a:r>
                      <a:endParaRPr lang="en-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Example (Row 3)</a:t>
                      </a:r>
                      <a:endParaRPr lang="en-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Example (Row 4)</a:t>
                      </a:r>
                      <a:endParaRPr lang="en-N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7097225"/>
                  </a:ext>
                </a:extLst>
              </a:tr>
              <a:tr h="804126">
                <a:tc>
                  <a:txBody>
                    <a:bodyPr/>
                    <a:lstStyle/>
                    <a:p>
                      <a:r>
                        <a:rPr lang="en-US" dirty="0"/>
                        <a:t>Negative Score</a:t>
                      </a:r>
                      <a:endParaRPr lang="en-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vader_neg</a:t>
                      </a:r>
                      <a:endParaRPr lang="en-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N/A</a:t>
                      </a:r>
                      <a:endParaRPr lang="en-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G" dirty="0"/>
                        <a:t>0.0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G" dirty="0"/>
                        <a:t>0.0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G" dirty="0"/>
                        <a:t>0.0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G" dirty="0"/>
                        <a:t>0.0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G" dirty="0"/>
                        <a:t>0.0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2690329"/>
                  </a:ext>
                </a:extLst>
              </a:tr>
              <a:tr h="713260">
                <a:tc>
                  <a:txBody>
                    <a:bodyPr/>
                    <a:lstStyle/>
                    <a:p>
                      <a:r>
                        <a:rPr lang="en-US" dirty="0"/>
                        <a:t>Neutral Score</a:t>
                      </a:r>
                      <a:endParaRPr lang="en-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vader_neu</a:t>
                      </a:r>
                      <a:endParaRPr lang="en-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N/A</a:t>
                      </a:r>
                      <a:endParaRPr lang="en-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G" dirty="0"/>
                        <a:t>0.720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G" dirty="0"/>
                        <a:t>0.256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G" dirty="0"/>
                        <a:t>0.374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G" dirty="0"/>
                        <a:t>0.361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G" dirty="0"/>
                        <a:t>0.519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7725109"/>
                  </a:ext>
                </a:extLst>
              </a:tr>
              <a:tr h="804126">
                <a:tc>
                  <a:txBody>
                    <a:bodyPr/>
                    <a:lstStyle/>
                    <a:p>
                      <a:r>
                        <a:rPr lang="en-US" dirty="0"/>
                        <a:t>Positive Score</a:t>
                      </a:r>
                      <a:endParaRPr lang="en-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vader_pos</a:t>
                      </a:r>
                      <a:endParaRPr lang="en-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N/A</a:t>
                      </a:r>
                      <a:endParaRPr lang="en-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G" dirty="0"/>
                        <a:t>0.280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G" dirty="0"/>
                        <a:t>0.744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G" dirty="0"/>
                        <a:t>0.626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G" dirty="0"/>
                        <a:t>0.639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G" dirty="0"/>
                        <a:t>0.481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5137840"/>
                  </a:ext>
                </a:extLst>
              </a:tr>
              <a:tr h="804126">
                <a:tc>
                  <a:txBody>
                    <a:bodyPr/>
                    <a:lstStyle/>
                    <a:p>
                      <a:r>
                        <a:rPr lang="en-US" dirty="0"/>
                        <a:t>Compound Score</a:t>
                      </a:r>
                      <a:endParaRPr lang="en-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vader_compound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N/A</a:t>
                      </a:r>
                      <a:endParaRPr lang="en-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G" dirty="0"/>
                        <a:t>0.8720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G" dirty="0"/>
                        <a:t>0.4404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NG" dirty="0"/>
                        <a:t>0.7717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G" dirty="0"/>
                        <a:t>0.6486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NG" dirty="0"/>
                        <a:t>0.5719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1476978"/>
                  </a:ext>
                </a:extLst>
              </a:tr>
              <a:tr h="804126">
                <a:tc>
                  <a:txBody>
                    <a:bodyPr/>
                    <a:lstStyle/>
                    <a:p>
                      <a:r>
                        <a:rPr lang="en-US" dirty="0"/>
                        <a:t>Polarity Score</a:t>
                      </a:r>
                      <a:endParaRPr lang="en-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N/A</a:t>
                      </a:r>
                      <a:endParaRPr lang="en-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textblob_subjectivity</a:t>
                      </a:r>
                      <a:endParaRPr lang="en-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G" dirty="0"/>
                        <a:t>0.400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G" dirty="0"/>
                        <a:t>0.700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G" dirty="0"/>
                        <a:t>0.5121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G" dirty="0"/>
                        <a:t>0.700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G" dirty="0"/>
                        <a:t>1.000</a:t>
                      </a:r>
                      <a:r>
                        <a:rPr lang="en-US" dirty="0"/>
                        <a:t>0</a:t>
                      </a:r>
                      <a:endParaRPr lang="en-N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8738578"/>
                  </a:ext>
                </a:extLst>
              </a:tr>
              <a:tr h="804126">
                <a:tc>
                  <a:txBody>
                    <a:bodyPr/>
                    <a:lstStyle/>
                    <a:p>
                      <a:r>
                        <a:rPr lang="en-US" dirty="0"/>
                        <a:t>Subjectivity Score</a:t>
                      </a:r>
                      <a:endParaRPr lang="en-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N/A</a:t>
                      </a:r>
                      <a:endParaRPr lang="en-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textblob_subjectivity</a:t>
                      </a:r>
                      <a:endParaRPr lang="en-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G" dirty="0"/>
                        <a:t>0.4375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G" dirty="0"/>
                        <a:t>0.6000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G" dirty="0"/>
                        <a:t>0.6182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G" dirty="0"/>
                        <a:t>0.6000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NG" dirty="0"/>
                        <a:t>1.0000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274744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307491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9EB6F-F798-6D45-A978-D8090141F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1"/>
            <a:ext cx="10515600" cy="792480"/>
          </a:xfrm>
        </p:spPr>
        <p:txBody>
          <a:bodyPr/>
          <a:lstStyle/>
          <a:p>
            <a:r>
              <a:rPr lang="en-US" sz="3200" dirty="0"/>
              <a:t>Results Interpretation</a:t>
            </a:r>
            <a:endParaRPr lang="en-NG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491633-5F2F-9322-642C-7687B66DDACC}"/>
              </a:ext>
            </a:extLst>
          </p:cNvPr>
          <p:cNvSpPr txBox="1"/>
          <p:nvPr/>
        </p:nvSpPr>
        <p:spPr>
          <a:xfrm>
            <a:off x="693420" y="1301740"/>
            <a:ext cx="10591800" cy="44319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2200" dirty="0"/>
          </a:p>
          <a:p>
            <a:r>
              <a:rPr lang="en-US" sz="2600" dirty="0"/>
              <a:t>The VADER compound score averages 0.4855, indicating overall positivity, while VADER and </a:t>
            </a:r>
            <a:r>
              <a:rPr lang="en-US" sz="2600" dirty="0" err="1"/>
              <a:t>TextBlob</a:t>
            </a:r>
            <a:r>
              <a:rPr lang="en-US" sz="2600" dirty="0"/>
              <a:t> agree 79.8% of the time. Row 0 shows a high VADER score (0.8720) compared to </a:t>
            </a:r>
            <a:r>
              <a:rPr lang="en-US" sz="2600" dirty="0" err="1"/>
              <a:t>TextBlob</a:t>
            </a:r>
            <a:r>
              <a:rPr lang="en-US" sz="2600" dirty="0"/>
              <a:t> polarity (0.4), indicating stronger sentiment detection by VADER. Row 1 has VADER at 0.4404 and </a:t>
            </a:r>
            <a:r>
              <a:rPr lang="en-US" sz="2600" dirty="0" err="1"/>
              <a:t>TextBlob</a:t>
            </a:r>
            <a:r>
              <a:rPr lang="en-US" sz="2600" dirty="0"/>
              <a:t> at 0.7, with VADER capturing more neutrality. Row 2 is VADER (0.7717) vs. </a:t>
            </a:r>
            <a:r>
              <a:rPr lang="en-US" sz="2600" dirty="0" err="1"/>
              <a:t>TextBlob</a:t>
            </a:r>
            <a:r>
              <a:rPr lang="en-US" sz="2600" dirty="0"/>
              <a:t> (0.512), influenced by the word </a:t>
            </a:r>
            <a:r>
              <a:rPr lang="en-US" sz="2600" i="1" dirty="0"/>
              <a:t>"perfectly"</a:t>
            </a:r>
            <a:r>
              <a:rPr lang="en-US" sz="2600" dirty="0"/>
              <a:t>. Row 4 has VADER at 0.5719 and </a:t>
            </a:r>
            <a:r>
              <a:rPr lang="en-US" sz="2600" dirty="0" err="1"/>
              <a:t>TextBlob</a:t>
            </a:r>
            <a:r>
              <a:rPr lang="en-US" sz="2600" dirty="0"/>
              <a:t> at 1.0, where </a:t>
            </a:r>
            <a:r>
              <a:rPr lang="en-US" sz="2600" dirty="0" err="1"/>
              <a:t>TextBlob</a:t>
            </a:r>
            <a:r>
              <a:rPr lang="en-US" sz="2600" dirty="0"/>
              <a:t> amplifies positivity more than VADER.</a:t>
            </a:r>
          </a:p>
          <a:p>
            <a:r>
              <a:rPr lang="en-US" sz="2600" dirty="0"/>
              <a:t>Overall, VADER detects stronger sentiment shifts, while </a:t>
            </a:r>
            <a:r>
              <a:rPr lang="en-US" sz="2600" dirty="0" err="1"/>
              <a:t>TextBlob</a:t>
            </a:r>
            <a:r>
              <a:rPr lang="en-US" sz="2600" dirty="0"/>
              <a:t> tends to be milder in sentiment assignment.</a:t>
            </a:r>
          </a:p>
        </p:txBody>
      </p:sp>
    </p:spTree>
    <p:extLst>
      <p:ext uri="{BB962C8B-B14F-4D97-AF65-F5344CB8AC3E}">
        <p14:creationId xmlns:p14="http://schemas.microsoft.com/office/powerpoint/2010/main" val="2140243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11" descr="A close up of dots&#10;">
            <a:extLst>
              <a:ext uri="{FF2B5EF4-FFF2-40B4-BE49-F238E27FC236}">
                <a16:creationId xmlns:a16="http://schemas.microsoft.com/office/drawing/2014/main" id="{030E03B4-DAB0-F43D-4B1C-C54F75E621A1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4AB1CD4B-2C7F-1593-8E69-B7450F3DCA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437" y="400485"/>
            <a:ext cx="9467127" cy="2527911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6613063-168A-02B8-4326-BB842F3B83E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62075" y="3738622"/>
            <a:ext cx="9467850" cy="2527911"/>
          </a:xfrm>
        </p:spPr>
        <p:txBody>
          <a:bodyPr/>
          <a:lstStyle/>
          <a:p>
            <a:r>
              <a:rPr lang="en-US" dirty="0"/>
              <a:t>TEAM BETA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44722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3FBC98-F836-A78F-734C-CE9EFAC517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ED0EAA3-D27E-F99E-0785-C3158DEF9F7F}"/>
              </a:ext>
            </a:extLst>
          </p:cNvPr>
          <p:cNvSpPr txBox="1"/>
          <p:nvPr/>
        </p:nvSpPr>
        <p:spPr>
          <a:xfrm>
            <a:off x="1524000" y="1143000"/>
            <a:ext cx="9144000" cy="2286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1900" kern="1200" cap="all" spc="300" baseline="0" dirty="0">
                <a:latin typeface="+mj-lt"/>
                <a:ea typeface="+mj-ea"/>
                <a:cs typeface="+mj-cs"/>
              </a:rPr>
              <a:t>This project focuses on building a </a:t>
            </a:r>
            <a:r>
              <a:rPr lang="en-US" sz="1900" b="1" kern="1200" cap="all" spc="300" baseline="0" dirty="0">
                <a:latin typeface="+mj-lt"/>
                <a:ea typeface="+mj-ea"/>
                <a:cs typeface="+mj-cs"/>
              </a:rPr>
              <a:t>sentiment analysis model</a:t>
            </a:r>
            <a:r>
              <a:rPr lang="en-US" sz="1900" kern="1200" cap="all" spc="300" baseline="0" dirty="0">
                <a:latin typeface="+mj-lt"/>
                <a:ea typeface="+mj-ea"/>
                <a:cs typeface="+mj-cs"/>
              </a:rPr>
              <a:t> for product reviews using </a:t>
            </a:r>
            <a:r>
              <a:rPr lang="en-US" sz="1900" b="1" kern="1200" cap="all" spc="300" baseline="0" dirty="0">
                <a:latin typeface="+mj-lt"/>
                <a:ea typeface="+mj-ea"/>
                <a:cs typeface="+mj-cs"/>
              </a:rPr>
              <a:t>Natural Language Processing (NLP)</a:t>
            </a:r>
            <a:r>
              <a:rPr lang="en-US" sz="1900" kern="1200" cap="all" spc="300" baseline="0" dirty="0">
                <a:latin typeface="+mj-lt"/>
                <a:ea typeface="+mj-ea"/>
                <a:cs typeface="+mj-cs"/>
              </a:rPr>
              <a:t> techniques. The goal is to analyze customer feedback and classify sentiments as </a:t>
            </a:r>
            <a:r>
              <a:rPr lang="en-US" sz="1900" b="1" kern="1200" cap="all" spc="300" baseline="0" dirty="0">
                <a:latin typeface="+mj-lt"/>
                <a:ea typeface="+mj-ea"/>
                <a:cs typeface="+mj-cs"/>
              </a:rPr>
              <a:t>positive, neutral, or negative</a:t>
            </a:r>
            <a:r>
              <a:rPr lang="en-US" sz="1900" kern="1200" cap="all" spc="300" baseline="0" dirty="0">
                <a:latin typeface="+mj-lt"/>
                <a:ea typeface="+mj-ea"/>
                <a:cs typeface="+mj-cs"/>
              </a:rPr>
              <a:t> using </a:t>
            </a:r>
            <a:r>
              <a:rPr lang="en-US" sz="1900" b="1" kern="1200" cap="all" spc="300" baseline="0" dirty="0">
                <a:latin typeface="+mj-lt"/>
                <a:ea typeface="+mj-ea"/>
                <a:cs typeface="+mj-cs"/>
              </a:rPr>
              <a:t>both Lexicon-based and Machine Learning-based approaches</a:t>
            </a:r>
            <a:r>
              <a:rPr lang="en-US" sz="1900" kern="1200" cap="all" spc="300" baseline="0" dirty="0">
                <a:latin typeface="+mj-lt"/>
                <a:ea typeface="+mj-ea"/>
                <a:cs typeface="+mj-cs"/>
              </a:rPr>
              <a:t>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FBCD3B0-E174-F08E-AFE4-6B3DFFD2C7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524000" y="3835198"/>
            <a:ext cx="9144000" cy="683219"/>
          </a:xfrm>
          <a:prstGeom prst="rect">
            <a:avLst/>
          </a:prstGeom>
          <a:gradFill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2400" kern="1200" cap="all" spc="300" baseline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31535368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Placeholder 15" descr="A sphere with lines and dots&#10;&#10;AI-generated content may be incorrect.">
            <a:extLst>
              <a:ext uri="{FF2B5EF4-FFF2-40B4-BE49-F238E27FC236}">
                <a16:creationId xmlns:a16="http://schemas.microsoft.com/office/drawing/2014/main" id="{8F9CEB67-ACB6-48B6-6D23-3A8906FB464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7" r="5417"/>
          <a:stretch>
            <a:fillRect/>
          </a:stretch>
        </p:blipFill>
        <p:spPr/>
      </p:pic>
      <p:sp>
        <p:nvSpPr>
          <p:cNvPr id="20" name="Rectangle 3">
            <a:extLst>
              <a:ext uri="{FF2B5EF4-FFF2-40B4-BE49-F238E27FC236}">
                <a16:creationId xmlns:a16="http://schemas.microsoft.com/office/drawing/2014/main" id="{8920ADBD-9E72-B232-0888-EB6FD0E25816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6977708" y="540663"/>
            <a:ext cx="4315132" cy="51706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NG" altLang="en-NG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In the </a:t>
            </a:r>
            <a:r>
              <a:rPr kumimoji="0" lang="en-NG" altLang="en-NG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data exploration</a:t>
            </a:r>
            <a:r>
              <a:rPr kumimoji="0" lang="en-NG" altLang="en-NG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phase, we </a:t>
            </a:r>
            <a:r>
              <a:rPr kumimoji="0" lang="en-NG" altLang="en-NG" sz="2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analyzed</a:t>
            </a:r>
            <a:r>
              <a:rPr kumimoji="0" lang="en-NG" altLang="en-NG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the dataset’s structure and key attributes like </a:t>
            </a:r>
            <a:r>
              <a:rPr kumimoji="0" lang="en-NG" altLang="en-NG" sz="2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reviewText</a:t>
            </a:r>
            <a:r>
              <a:rPr kumimoji="0" lang="en-NG" altLang="en-NG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and overall ratings. </a:t>
            </a:r>
            <a:r>
              <a:rPr kumimoji="0" lang="en-US" altLang="en-NG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We inspected sample rows using </a:t>
            </a:r>
            <a:r>
              <a:rPr kumimoji="0" lang="en-US" altLang="en-NG" sz="2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df.head</a:t>
            </a:r>
            <a:r>
              <a:rPr kumimoji="0" lang="en-US" altLang="en-NG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()</a:t>
            </a:r>
            <a:r>
              <a:rPr kumimoji="0" lang="en-NG" altLang="en-NG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, while df.info() helped detect missing values. </a:t>
            </a:r>
            <a:r>
              <a:rPr kumimoji="0" lang="en-US" altLang="en-NG" sz="2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df</a:t>
            </a:r>
            <a:r>
              <a:rPr kumimoji="0" lang="en-US" altLang="en-NG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. describe () provided statistical insights, and </a:t>
            </a:r>
            <a:r>
              <a:rPr kumimoji="0" lang="en-US" altLang="en-NG" sz="2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df</a:t>
            </a:r>
            <a:r>
              <a:rPr kumimoji="0" lang="en-US" altLang="en-NG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["</a:t>
            </a:r>
            <a:r>
              <a:rPr kumimoji="0" lang="en-US" altLang="en-NG" sz="2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reviewText</a:t>
            </a:r>
            <a:r>
              <a:rPr kumimoji="0" lang="en-US" altLang="en-NG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"] .apply (</a:t>
            </a:r>
            <a:r>
              <a:rPr kumimoji="0" lang="en-US" altLang="en-NG" sz="2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len</a:t>
            </a:r>
            <a:r>
              <a:rPr kumimoji="0" lang="en-US" altLang="en-NG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). </a:t>
            </a:r>
            <a:r>
              <a:rPr kumimoji="0" lang="en-NG" altLang="en-NG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describe() revealed review length variations. We checked duplicates (</a:t>
            </a:r>
            <a:r>
              <a:rPr kumimoji="0" lang="en-NG" altLang="en-NG" sz="2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df.duplicated</a:t>
            </a:r>
            <a:r>
              <a:rPr kumimoji="0" lang="en-NG" altLang="en-NG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().sum()) and identified outliers in review lengths to ensure data quality. These steps ensured a clean and structured dataset for sentiment analysis. </a:t>
            </a:r>
          </a:p>
        </p:txBody>
      </p:sp>
    </p:spTree>
    <p:extLst>
      <p:ext uri="{BB962C8B-B14F-4D97-AF65-F5344CB8AC3E}">
        <p14:creationId xmlns:p14="http://schemas.microsoft.com/office/powerpoint/2010/main" val="38765303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236942-3C5F-01E6-5E6D-CA2EF43005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5DF979D-B45F-9BD4-03CD-FCA1AB2AA3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r"/>
            <a:r>
              <a:rPr lang="en-US" sz="2400"/>
              <a:t>DATA EXPLORATION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975916-77B8-6C2C-18F1-D71AD513AE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4310"/>
            <a:ext cx="12192000" cy="4964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1133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8E8DDD-4152-B498-2F0B-11619F0CFB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7C05887D-F982-651E-1057-F996430C5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r"/>
            <a:r>
              <a:rPr lang="en-US" sz="2400" dirty="0"/>
              <a:t>DATA EXPLORATION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C0C6682-26B9-448C-B911-6610025DFB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780" y="561286"/>
            <a:ext cx="5106113" cy="52394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CF4E56D-F993-5101-5FE1-D8C59007B2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2873" y="561286"/>
            <a:ext cx="5950347" cy="4956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9834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DD16FA-743F-6DAB-294C-A827FA4C25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7B975F9-DF5F-B0EB-970E-8FFADEBEE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r"/>
            <a:r>
              <a:rPr lang="en-US" sz="2400" dirty="0"/>
              <a:t>VISUALIZATION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6A03997-DFE0-38BD-4414-88ABF96F01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413" y="1160381"/>
            <a:ext cx="5639587" cy="425826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251A29D-3769-A91B-B52A-3BD601C102C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2829"/>
          <a:stretch/>
        </p:blipFill>
        <p:spPr>
          <a:xfrm>
            <a:off x="6257333" y="1987213"/>
            <a:ext cx="5478254" cy="2266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3292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9E1DE2-F625-D5FD-DB87-ADCAFA59D7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0AC71CB-E18F-5F0E-E9D1-3C285BE1D2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r"/>
            <a:r>
              <a:rPr lang="en-US" sz="2400" dirty="0"/>
              <a:t>VISUALIZATION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CCC0C9-1C4B-AA8E-AFB0-CED4207BC0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8504" y="128127"/>
            <a:ext cx="4999037" cy="596270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E0E7289-ACCF-360B-4934-70902D405F7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6031"/>
          <a:stretch/>
        </p:blipFill>
        <p:spPr>
          <a:xfrm>
            <a:off x="154459" y="1178626"/>
            <a:ext cx="6729062" cy="3861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3562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45D1F7-2C99-6089-31F2-BDDB4653A7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7F4E3D6C-4E0A-10FC-EFB8-B0B6D01D5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r"/>
            <a:r>
              <a:rPr lang="en-US" sz="2400" dirty="0"/>
              <a:t>VISUALIZATION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19A84C-DBA3-2E07-D2FA-9F5D6A620A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449" y="1047129"/>
            <a:ext cx="5811061" cy="426779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FD51DF1-09C8-D466-43F9-1534B1A530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0173" y="1047129"/>
            <a:ext cx="5870633" cy="4267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768783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Tech presentation">
      <a:dk1>
        <a:srgbClr val="000000"/>
      </a:dk1>
      <a:lt1>
        <a:srgbClr val="FFFFFF"/>
      </a:lt1>
      <a:dk2>
        <a:srgbClr val="435369"/>
      </a:dk2>
      <a:lt2>
        <a:srgbClr val="E8E8E8"/>
      </a:lt2>
      <a:accent1>
        <a:srgbClr val="A53F51"/>
      </a:accent1>
      <a:accent2>
        <a:srgbClr val="E89756"/>
      </a:accent2>
      <a:accent3>
        <a:srgbClr val="2F3342"/>
      </a:accent3>
      <a:accent4>
        <a:srgbClr val="2B2052"/>
      </a:accent4>
      <a:accent5>
        <a:srgbClr val="00023A"/>
      </a:accent5>
      <a:accent6>
        <a:srgbClr val="7E7E7E"/>
      </a:accent6>
      <a:hlink>
        <a:srgbClr val="467886"/>
      </a:hlink>
      <a:folHlink>
        <a:srgbClr val="96607D"/>
      </a:folHlink>
    </a:clrScheme>
    <a:fontScheme name="Custom 99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M55661986_wac_CP_V19" id="{030227AD-26D8-46F7-B412-6532AF4DDFEA}" vid="{787E6F9C-FC70-455D-8D81-5DEDA8A08FF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F2A2379-DD35-4769-BFD6-4857D72F808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5C2645A-E767-4D7E-984D-234E531E455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0F048343-1EA9-44C3-883E-652FAAF0713E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{52E8F32B-5BA4-43C9-B5C2-8243CB95FF18}tf55661986_win32</Template>
  <TotalTime>1644</TotalTime>
  <Words>1042</Words>
  <Application>Microsoft Office PowerPoint</Application>
  <PresentationFormat>Panorámica</PresentationFormat>
  <Paragraphs>145</Paragraphs>
  <Slides>24</Slides>
  <Notes>17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24</vt:i4>
      </vt:variant>
    </vt:vector>
  </HeadingPairs>
  <TitlesOfParts>
    <vt:vector size="31" baseType="lpstr">
      <vt:lpstr>Aptos</vt:lpstr>
      <vt:lpstr>Arial</vt:lpstr>
      <vt:lpstr>Calibri</vt:lpstr>
      <vt:lpstr>Calibri Light</vt:lpstr>
      <vt:lpstr>Roboto</vt:lpstr>
      <vt:lpstr>Wingdings</vt:lpstr>
      <vt:lpstr>Custom</vt:lpstr>
      <vt:lpstr>Project Phase 1 - by team beta</vt:lpstr>
      <vt:lpstr>AGENDA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result</vt:lpstr>
      <vt:lpstr>Sentiment Lexicons</vt:lpstr>
      <vt:lpstr>Presentación de PowerPoint</vt:lpstr>
      <vt:lpstr>Results Interpretation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Kirstin Megga Ramos</dc:creator>
  <cp:lastModifiedBy>Renee Vera</cp:lastModifiedBy>
  <cp:revision>16</cp:revision>
  <dcterms:created xsi:type="dcterms:W3CDTF">2025-02-19T06:47:58Z</dcterms:created>
  <dcterms:modified xsi:type="dcterms:W3CDTF">2025-02-22T13:46:10Z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